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4;p1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10" name="Google Shape;55;p13"/>
          <p:cNvSpPr txBox="1">
            <a:spLocks noGrp="1"/>
          </p:cNvSpPr>
          <p:nvPr>
            <p:ph type="body" sz="half" idx="1"/>
          </p:nvPr>
        </p:nvSpPr>
        <p:spPr>
          <a:xfrm>
            <a:off x="311699" y="2459075"/>
            <a:ext cx="8520602" cy="268442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500">
                <a:solidFill>
                  <a:srgbClr val="000000"/>
                </a:solidFill>
              </a:defRPr>
            </a:pPr>
            <a:r>
              <a:rPr dirty="0" err="1"/>
              <a:t>Projekt</a:t>
            </a:r>
            <a:r>
              <a:rPr dirty="0"/>
              <a:t> </a:t>
            </a:r>
            <a:r>
              <a:rPr dirty="0" err="1"/>
              <a:t>č</a:t>
            </a:r>
            <a:r>
              <a:rPr dirty="0"/>
              <a:t>.: CZ.07.4.68/0.0/0.0/18_066/0001529</a:t>
            </a:r>
          </a:p>
          <a:p>
            <a:pPr marL="0" indent="0" algn="ctr">
              <a:spcBef>
                <a:spcPts val="1200"/>
              </a:spcBef>
              <a:buSzTx/>
              <a:buNone/>
              <a:defRPr sz="2500">
                <a:solidFill>
                  <a:srgbClr val="000000"/>
                </a:solidFill>
              </a:defRPr>
            </a:pPr>
            <a:r>
              <a:rPr dirty="0" err="1"/>
              <a:t>Zahraniční</a:t>
            </a:r>
            <a:r>
              <a:rPr dirty="0"/>
              <a:t> </a:t>
            </a:r>
            <a:r>
              <a:rPr dirty="0" err="1"/>
              <a:t>stáž</a:t>
            </a:r>
            <a:r>
              <a:rPr dirty="0"/>
              <a:t> </a:t>
            </a:r>
            <a:r>
              <a:rPr dirty="0" err="1"/>
              <a:t>pedagogů</a:t>
            </a:r>
            <a:r>
              <a:rPr lang="cs-CZ" dirty="0"/>
              <a:t> –Tomková, Tvaroha</a:t>
            </a:r>
            <a:endParaRPr dirty="0"/>
          </a:p>
          <a:p>
            <a:pPr marL="0" indent="0" algn="ctr">
              <a:spcBef>
                <a:spcPts val="1200"/>
              </a:spcBef>
              <a:buSzTx/>
              <a:buNone/>
              <a:defRPr sz="2500">
                <a:solidFill>
                  <a:srgbClr val="000000"/>
                </a:solidFill>
              </a:defRPr>
            </a:pPr>
            <a:r>
              <a:rPr dirty="0" err="1"/>
              <a:t>Výzva</a:t>
            </a:r>
            <a:r>
              <a:rPr dirty="0"/>
              <a:t> 49 OAP</a:t>
            </a:r>
            <a:endParaRPr lang="cs-CZ" dirty="0"/>
          </a:p>
          <a:p>
            <a:pPr marL="0" indent="0" algn="ctr">
              <a:spcBef>
                <a:spcPts val="1200"/>
              </a:spcBef>
              <a:buSzTx/>
              <a:buNone/>
              <a:defRPr sz="2500">
                <a:solidFill>
                  <a:srgbClr val="000000"/>
                </a:solidFill>
              </a:defRPr>
            </a:pPr>
            <a:r>
              <a:rPr lang="cs-CZ" dirty="0"/>
              <a:t>Termín: 2. - 9.10.2021, Malta</a:t>
            </a:r>
            <a:endParaRPr dirty="0"/>
          </a:p>
        </p:txBody>
      </p:sp>
      <p:pic>
        <p:nvPicPr>
          <p:cNvPr id="111" name="Google Shape;56;p13" descr="Google Shape;56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4" y="0"/>
            <a:ext cx="8610350" cy="2035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61;p14"/>
          <p:cNvSpPr txBox="1">
            <a:spLocks noGrp="1"/>
          </p:cNvSpPr>
          <p:nvPr>
            <p:ph type="body" sz="half" idx="1"/>
          </p:nvPr>
        </p:nvSpPr>
        <p:spPr>
          <a:xfrm>
            <a:off x="5546900" y="584249"/>
            <a:ext cx="3251701" cy="3975001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buSzTx/>
              <a:buNone/>
              <a:defRPr sz="1960">
                <a:solidFill>
                  <a:srgbClr val="000000"/>
                </a:solidFill>
              </a:defRPr>
            </a:pPr>
            <a:r>
              <a:rPr dirty="0"/>
              <a:t>35% </a:t>
            </a:r>
            <a:r>
              <a:rPr dirty="0" err="1"/>
              <a:t>žáků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škole</a:t>
            </a:r>
            <a:r>
              <a:rPr dirty="0"/>
              <a:t> </a:t>
            </a:r>
            <a:r>
              <a:rPr dirty="0" err="1"/>
              <a:t>Svatého</a:t>
            </a:r>
            <a:r>
              <a:rPr dirty="0"/>
              <a:t> Martina </a:t>
            </a:r>
            <a:r>
              <a:rPr dirty="0" err="1"/>
              <a:t>mělo</a:t>
            </a:r>
            <a:r>
              <a:rPr dirty="0"/>
              <a:t> </a:t>
            </a:r>
            <a:r>
              <a:rPr dirty="0" err="1"/>
              <a:t>odlišný</a:t>
            </a:r>
            <a:r>
              <a:rPr dirty="0"/>
              <a:t> </a:t>
            </a:r>
            <a:r>
              <a:rPr dirty="0" err="1"/>
              <a:t>mateřský</a:t>
            </a:r>
            <a:r>
              <a:rPr dirty="0"/>
              <a:t> </a:t>
            </a:r>
            <a:r>
              <a:rPr dirty="0" err="1"/>
              <a:t>jazyk</a:t>
            </a:r>
            <a:r>
              <a:rPr dirty="0"/>
              <a:t> (OMJ).</a:t>
            </a:r>
          </a:p>
          <a:p>
            <a:pPr marL="0" indent="0" defTabSz="896111">
              <a:spcBef>
                <a:spcPts val="1100"/>
              </a:spcBef>
              <a:buSzTx/>
              <a:buNone/>
              <a:defRPr sz="1960">
                <a:solidFill>
                  <a:srgbClr val="000000"/>
                </a:solidFill>
              </a:defRPr>
            </a:pPr>
            <a:r>
              <a:rPr dirty="0" err="1"/>
              <a:t>Výuka</a:t>
            </a:r>
            <a:r>
              <a:rPr dirty="0"/>
              <a:t> </a:t>
            </a:r>
            <a:r>
              <a:rPr dirty="0" err="1"/>
              <a:t>angličtiny</a:t>
            </a:r>
            <a:r>
              <a:rPr dirty="0"/>
              <a:t> v </a:t>
            </a:r>
            <a:r>
              <a:rPr dirty="0" err="1"/>
              <a:t>této</a:t>
            </a:r>
            <a:r>
              <a:rPr dirty="0"/>
              <a:t> </a:t>
            </a:r>
            <a:r>
              <a:rPr dirty="0" err="1"/>
              <a:t>škole</a:t>
            </a:r>
            <a:r>
              <a:rPr dirty="0"/>
              <a:t> </a:t>
            </a:r>
            <a:r>
              <a:rPr dirty="0" err="1"/>
              <a:t>probíhala</a:t>
            </a:r>
            <a:r>
              <a:rPr dirty="0"/>
              <a:t> </a:t>
            </a:r>
            <a:r>
              <a:rPr dirty="0" err="1"/>
              <a:t>střídavě</a:t>
            </a:r>
            <a:r>
              <a:rPr dirty="0"/>
              <a:t>. </a:t>
            </a:r>
            <a:r>
              <a:rPr dirty="0" err="1"/>
              <a:t>Všichn</a:t>
            </a:r>
            <a:r>
              <a:rPr lang="cs-CZ" dirty="0"/>
              <a:t>i</a:t>
            </a:r>
            <a:r>
              <a:rPr dirty="0"/>
              <a:t> </a:t>
            </a:r>
            <a:r>
              <a:rPr dirty="0" err="1"/>
              <a:t>žáci</a:t>
            </a:r>
            <a:r>
              <a:rPr dirty="0"/>
              <a:t> </a:t>
            </a:r>
            <a:r>
              <a:rPr dirty="0" err="1"/>
              <a:t>ovládali</a:t>
            </a:r>
            <a:r>
              <a:rPr dirty="0"/>
              <a:t> </a:t>
            </a:r>
            <a:r>
              <a:rPr dirty="0" err="1"/>
              <a:t>jazyk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velmi</a:t>
            </a:r>
            <a:r>
              <a:rPr dirty="0"/>
              <a:t> </a:t>
            </a:r>
            <a:r>
              <a:rPr dirty="0" err="1"/>
              <a:t>vysoké</a:t>
            </a:r>
            <a:r>
              <a:rPr dirty="0"/>
              <a:t> </a:t>
            </a:r>
            <a:r>
              <a:rPr dirty="0" err="1"/>
              <a:t>úrovni</a:t>
            </a:r>
            <a:r>
              <a:rPr dirty="0"/>
              <a:t>.</a:t>
            </a:r>
          </a:p>
          <a:p>
            <a:pPr marL="0" indent="0" defTabSz="896111">
              <a:spcBef>
                <a:spcPts val="1100"/>
              </a:spcBef>
              <a:buSzTx/>
              <a:buNone/>
              <a:defRPr sz="1960">
                <a:solidFill>
                  <a:srgbClr val="000000"/>
                </a:solidFill>
              </a:defRPr>
            </a:pPr>
            <a:r>
              <a:rPr dirty="0" err="1"/>
              <a:t>Žáci</a:t>
            </a:r>
            <a:r>
              <a:rPr dirty="0"/>
              <a:t> s </a:t>
            </a:r>
            <a:r>
              <a:rPr dirty="0" err="1"/>
              <a:t>menšími</a:t>
            </a:r>
            <a:r>
              <a:rPr dirty="0"/>
              <a:t> </a:t>
            </a:r>
            <a:r>
              <a:rPr dirty="0" err="1"/>
              <a:t>znalostmi</a:t>
            </a:r>
            <a:r>
              <a:rPr dirty="0"/>
              <a:t> </a:t>
            </a:r>
            <a:r>
              <a:rPr dirty="0" err="1"/>
              <a:t>angličtiny</a:t>
            </a:r>
            <a:r>
              <a:rPr dirty="0"/>
              <a:t> </a:t>
            </a:r>
            <a:r>
              <a:rPr dirty="0" err="1"/>
              <a:t>dostávali</a:t>
            </a:r>
            <a:r>
              <a:rPr dirty="0"/>
              <a:t> </a:t>
            </a:r>
            <a:r>
              <a:rPr dirty="0" err="1"/>
              <a:t>jiné</a:t>
            </a:r>
            <a:r>
              <a:rPr dirty="0"/>
              <a:t> </a:t>
            </a:r>
            <a:r>
              <a:rPr dirty="0" err="1"/>
              <a:t>úkoly</a:t>
            </a:r>
            <a:r>
              <a:rPr lang="cs-CZ" dirty="0"/>
              <a:t>, pracovní listy navíc.</a:t>
            </a:r>
            <a:endParaRPr dirty="0"/>
          </a:p>
        </p:txBody>
      </p:sp>
      <p:pic>
        <p:nvPicPr>
          <p:cNvPr id="114" name="Google Shape;62;p14" descr="Google Shape;62;p14"/>
          <p:cNvPicPr>
            <a:picLocks noChangeAspect="1"/>
          </p:cNvPicPr>
          <p:nvPr/>
        </p:nvPicPr>
        <p:blipFill rotWithShape="1">
          <a:blip r:embed="rId2"/>
          <a:srcRect t="18302" b="159"/>
          <a:stretch/>
        </p:blipFill>
        <p:spPr>
          <a:xfrm>
            <a:off x="345399" y="584249"/>
            <a:ext cx="4946448" cy="3865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67;p15"/>
          <p:cNvSpPr txBox="1">
            <a:spLocks noGrp="1"/>
          </p:cNvSpPr>
          <p:nvPr>
            <p:ph type="body" sz="half" idx="1"/>
          </p:nvPr>
        </p:nvSpPr>
        <p:spPr>
          <a:xfrm>
            <a:off x="4572000" y="137591"/>
            <a:ext cx="3767401" cy="48717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2000">
                <a:solidFill>
                  <a:srgbClr val="000000"/>
                </a:solidFill>
              </a:defRPr>
            </a:pPr>
            <a:r>
              <a:rPr dirty="0" err="1"/>
              <a:t>Žáci</a:t>
            </a:r>
            <a:r>
              <a:rPr dirty="0"/>
              <a:t> s OMJ </a:t>
            </a:r>
            <a:r>
              <a:rPr dirty="0" err="1"/>
              <a:t>neměli</a:t>
            </a:r>
            <a:r>
              <a:rPr dirty="0"/>
              <a:t> k </a:t>
            </a:r>
            <a:r>
              <a:rPr dirty="0" err="1"/>
              <a:t>dispozici</a:t>
            </a:r>
            <a:r>
              <a:rPr dirty="0"/>
              <a:t> </a:t>
            </a:r>
            <a:r>
              <a:rPr dirty="0" err="1"/>
              <a:t>asistenta</a:t>
            </a:r>
            <a:r>
              <a:rPr dirty="0"/>
              <a:t>.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pPr>
            <a:r>
              <a:rPr dirty="0" err="1"/>
              <a:t>Vyučující</a:t>
            </a:r>
            <a:r>
              <a:rPr dirty="0"/>
              <a:t> to </a:t>
            </a:r>
            <a:r>
              <a:rPr dirty="0" err="1"/>
              <a:t>vysvětlil</a:t>
            </a:r>
            <a:r>
              <a:rPr dirty="0"/>
              <a:t> </a:t>
            </a:r>
            <a:r>
              <a:rPr dirty="0" err="1"/>
              <a:t>tím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oficiálním</a:t>
            </a:r>
            <a:r>
              <a:rPr dirty="0"/>
              <a:t> </a:t>
            </a:r>
            <a:r>
              <a:rPr dirty="0" err="1"/>
              <a:t>jazykem</a:t>
            </a:r>
            <a:r>
              <a:rPr dirty="0"/>
              <a:t> </a:t>
            </a:r>
            <a:r>
              <a:rPr dirty="0" err="1"/>
              <a:t>školy</a:t>
            </a:r>
            <a:r>
              <a:rPr dirty="0"/>
              <a:t> je </a:t>
            </a:r>
            <a:r>
              <a:rPr dirty="0" err="1"/>
              <a:t>angličtina</a:t>
            </a:r>
            <a:r>
              <a:rPr lang="cs-CZ" dirty="0"/>
              <a:t>, žáci s OMJ měli speciální pracovní listy.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pPr>
            <a:r>
              <a:rPr lang="cs-CZ" dirty="0"/>
              <a:t>Vyučování probíhá v angličtině a žáci mezi sebou také komunikují anglicky.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pPr>
            <a:r>
              <a:rPr lang="cs-CZ" dirty="0"/>
              <a:t>Studenti se nebáli vyjádřit svůj názor, probíhala aktivní diskuse.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pPr>
            <a:endParaRPr lang="cs-CZ" dirty="0"/>
          </a:p>
          <a:p>
            <a: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pPr>
            <a:endParaRPr dirty="0"/>
          </a:p>
        </p:txBody>
      </p:sp>
      <p:pic>
        <p:nvPicPr>
          <p:cNvPr id="117" name="Google Shape;68;p15" descr="Google Shape;68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9" y="76575"/>
            <a:ext cx="4013777" cy="4990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85;p18"/>
          <p:cNvSpPr txBox="1">
            <a:spLocks noGrp="1"/>
          </p:cNvSpPr>
          <p:nvPr>
            <p:ph type="body" sz="quarter" idx="1"/>
          </p:nvPr>
        </p:nvSpPr>
        <p:spPr>
          <a:xfrm>
            <a:off x="6667499" y="493049"/>
            <a:ext cx="2164802" cy="40758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dirty="0" err="1"/>
              <a:t>Žáci</a:t>
            </a:r>
            <a:r>
              <a:rPr dirty="0"/>
              <a:t> s </a:t>
            </a:r>
            <a:r>
              <a:rPr lang="cs-CZ" dirty="0"/>
              <a:t>OMJ</a:t>
            </a:r>
            <a:r>
              <a:rPr dirty="0"/>
              <a:t>  </a:t>
            </a:r>
            <a:r>
              <a:rPr dirty="0" err="1"/>
              <a:t>mají</a:t>
            </a:r>
            <a:r>
              <a:rPr dirty="0"/>
              <a:t> </a:t>
            </a:r>
            <a:r>
              <a:rPr dirty="0" err="1"/>
              <a:t>možnost</a:t>
            </a:r>
            <a:r>
              <a:rPr dirty="0"/>
              <a:t> </a:t>
            </a:r>
            <a:r>
              <a:rPr dirty="0" err="1"/>
              <a:t>během</a:t>
            </a:r>
            <a:r>
              <a:rPr dirty="0"/>
              <a:t> </a:t>
            </a:r>
            <a:r>
              <a:rPr dirty="0" err="1"/>
              <a:t>vzdělávání</a:t>
            </a:r>
            <a:r>
              <a:rPr dirty="0"/>
              <a:t> </a:t>
            </a:r>
            <a:r>
              <a:rPr dirty="0" err="1"/>
              <a:t>používat</a:t>
            </a:r>
            <a:r>
              <a:rPr dirty="0"/>
              <a:t> </a:t>
            </a:r>
            <a:r>
              <a:rPr dirty="0" err="1"/>
              <a:t>různé</a:t>
            </a:r>
            <a:r>
              <a:rPr dirty="0"/>
              <a:t> </a:t>
            </a:r>
            <a:r>
              <a:rPr dirty="0" err="1"/>
              <a:t>formy</a:t>
            </a:r>
            <a:r>
              <a:rPr dirty="0"/>
              <a:t> </a:t>
            </a:r>
            <a:r>
              <a:rPr dirty="0" err="1"/>
              <a:t>podpory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jsou</a:t>
            </a:r>
            <a:r>
              <a:rPr dirty="0"/>
              <a:t> </a:t>
            </a:r>
            <a:r>
              <a:rPr dirty="0" err="1"/>
              <a:t>slovníky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aplikace</a:t>
            </a:r>
            <a:r>
              <a:rPr dirty="0"/>
              <a:t> v </a:t>
            </a:r>
            <a:r>
              <a:rPr dirty="0" err="1"/>
              <a:t>mobilu</a:t>
            </a:r>
            <a:r>
              <a:rPr dirty="0"/>
              <a:t> </a:t>
            </a:r>
            <a:r>
              <a:rPr lang="cs-CZ" dirty="0"/>
              <a:t>a jiné.</a:t>
            </a:r>
            <a:endParaRPr dirty="0"/>
          </a:p>
        </p:txBody>
      </p:sp>
      <p:pic>
        <p:nvPicPr>
          <p:cNvPr id="126" name="Google Shape;86;p18" descr="Google Shape;86;p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8" y="235325"/>
            <a:ext cx="6230479" cy="4672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91;p19" descr="Google Shape;91;p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24" y="953809"/>
            <a:ext cx="3831897" cy="294055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Google Shape;92;p19"/>
          <p:cNvSpPr txBox="1"/>
          <p:nvPr/>
        </p:nvSpPr>
        <p:spPr>
          <a:xfrm>
            <a:off x="4673381" y="1012186"/>
            <a:ext cx="4240196" cy="2677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2000"/>
            </a:pPr>
            <a:r>
              <a:rPr sz="1800" dirty="0" err="1"/>
              <a:t>Líbilo</a:t>
            </a:r>
            <a:r>
              <a:rPr sz="1800" dirty="0"/>
              <a:t> se </a:t>
            </a:r>
            <a:r>
              <a:rPr sz="1800" dirty="0" err="1"/>
              <a:t>nám</a:t>
            </a:r>
            <a:r>
              <a:rPr sz="1800" dirty="0"/>
              <a:t>, </a:t>
            </a:r>
            <a:r>
              <a:rPr sz="1800" dirty="0" err="1"/>
              <a:t>že</a:t>
            </a:r>
            <a:r>
              <a:rPr sz="1800" dirty="0"/>
              <a:t> se v </a:t>
            </a:r>
            <a:r>
              <a:rPr sz="1800" dirty="0" err="1"/>
              <a:t>hodinách</a:t>
            </a:r>
            <a:r>
              <a:rPr sz="1800" dirty="0"/>
              <a:t> </a:t>
            </a:r>
            <a:r>
              <a:rPr sz="1800" dirty="0" err="1"/>
              <a:t>klade</a:t>
            </a:r>
            <a:r>
              <a:rPr sz="1800" dirty="0"/>
              <a:t> </a:t>
            </a:r>
            <a:r>
              <a:rPr sz="1800" dirty="0" err="1"/>
              <a:t>důraz</a:t>
            </a:r>
            <a:r>
              <a:rPr sz="1800" dirty="0"/>
              <a:t> </a:t>
            </a:r>
            <a:r>
              <a:rPr sz="1800" dirty="0" err="1"/>
              <a:t>více</a:t>
            </a:r>
            <a:r>
              <a:rPr sz="1800" dirty="0"/>
              <a:t>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diskuzi</a:t>
            </a:r>
            <a:r>
              <a:rPr sz="1800" dirty="0"/>
              <a:t> </a:t>
            </a:r>
            <a:r>
              <a:rPr sz="1800" dirty="0" err="1"/>
              <a:t>než</a:t>
            </a:r>
            <a:r>
              <a:rPr sz="1800" dirty="0"/>
              <a:t>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teorii</a:t>
            </a:r>
            <a:r>
              <a:rPr lang="cs-CZ" sz="1800" dirty="0"/>
              <a:t>, což žákům s OMJ pomůže s lepší adaptací</a:t>
            </a:r>
            <a:r>
              <a:rPr sz="1800" dirty="0"/>
              <a:t>.</a:t>
            </a:r>
          </a:p>
          <a:p>
            <a:pPr>
              <a:defRPr sz="2000"/>
            </a:pPr>
            <a:r>
              <a:rPr sz="1800" dirty="0" err="1"/>
              <a:t>Zažít</a:t>
            </a:r>
            <a:r>
              <a:rPr sz="1800" dirty="0"/>
              <a:t> </a:t>
            </a:r>
            <a:r>
              <a:rPr sz="1800" dirty="0" err="1"/>
              <a:t>výuku</a:t>
            </a:r>
            <a:r>
              <a:rPr sz="1800" dirty="0"/>
              <a:t> s </a:t>
            </a:r>
            <a:r>
              <a:rPr sz="1800" dirty="0" err="1"/>
              <a:t>velkým</a:t>
            </a:r>
            <a:r>
              <a:rPr sz="1800" dirty="0"/>
              <a:t> </a:t>
            </a:r>
            <a:r>
              <a:rPr sz="1800" dirty="0" err="1"/>
              <a:t>množstvím</a:t>
            </a:r>
            <a:r>
              <a:rPr sz="1800" dirty="0"/>
              <a:t> </a:t>
            </a:r>
            <a:r>
              <a:rPr sz="1800" dirty="0" err="1"/>
              <a:t>studentů</a:t>
            </a:r>
            <a:r>
              <a:rPr sz="1800" dirty="0"/>
              <a:t> s OMJ </a:t>
            </a:r>
            <a:r>
              <a:rPr sz="1800" dirty="0" err="1"/>
              <a:t>ve</a:t>
            </a:r>
            <a:r>
              <a:rPr sz="1800" dirty="0"/>
              <a:t> </a:t>
            </a:r>
            <a:r>
              <a:rPr sz="1800" dirty="0" err="1"/>
              <a:t>škole</a:t>
            </a:r>
            <a:r>
              <a:rPr sz="1800" dirty="0"/>
              <a:t> </a:t>
            </a:r>
            <a:r>
              <a:rPr sz="1800" dirty="0" err="1"/>
              <a:t>Svatého</a:t>
            </a:r>
            <a:r>
              <a:rPr sz="1800" dirty="0"/>
              <a:t> Martina, </a:t>
            </a:r>
            <a:r>
              <a:rPr sz="1800" dirty="0" err="1"/>
              <a:t>bylo</a:t>
            </a:r>
            <a:r>
              <a:rPr sz="1800" dirty="0"/>
              <a:t> pro </a:t>
            </a:r>
            <a:r>
              <a:rPr sz="1800" dirty="0" err="1"/>
              <a:t>nás</a:t>
            </a:r>
            <a:r>
              <a:rPr sz="1800" dirty="0"/>
              <a:t> </a:t>
            </a:r>
            <a:r>
              <a:rPr sz="1800" dirty="0" err="1"/>
              <a:t>velmi</a:t>
            </a:r>
            <a:r>
              <a:rPr sz="1800" dirty="0"/>
              <a:t> </a:t>
            </a:r>
            <a:r>
              <a:rPr sz="1800" dirty="0" err="1"/>
              <a:t>zajímavou</a:t>
            </a:r>
            <a:r>
              <a:rPr sz="1800" dirty="0"/>
              <a:t> a </a:t>
            </a:r>
            <a:r>
              <a:rPr sz="1800" dirty="0" err="1"/>
              <a:t>užitečnou</a:t>
            </a:r>
            <a:r>
              <a:rPr sz="1800" dirty="0"/>
              <a:t> </a:t>
            </a:r>
            <a:r>
              <a:rPr sz="1800" dirty="0" err="1"/>
              <a:t>zkušeností</a:t>
            </a:r>
            <a:r>
              <a:rPr sz="1800" dirty="0"/>
              <a:t>.</a:t>
            </a:r>
            <a:r>
              <a:rPr lang="cs-CZ" sz="1800" dirty="0"/>
              <a:t> Získané zkušenosti budeme aplikovat na domácí škole.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97;p20" descr="Google Shape;97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00" y="61638"/>
            <a:ext cx="6693625" cy="502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02;p21" descr="Google Shape;102;p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692" y="0"/>
            <a:ext cx="5192318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oogle Shape;104;p21"/>
          <p:cNvSpPr txBox="1"/>
          <p:nvPr/>
        </p:nvSpPr>
        <p:spPr>
          <a:xfrm>
            <a:off x="537874" y="1479174"/>
            <a:ext cx="3205202" cy="247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4000"/>
            </a:pPr>
            <a:r>
              <a:t>Děkujeme</a:t>
            </a:r>
          </a:p>
          <a:p>
            <a:endParaRPr sz="4000"/>
          </a:p>
          <a:p>
            <a:endParaRPr sz="4000"/>
          </a:p>
          <a:p>
            <a:pPr>
              <a:defRPr sz="2000"/>
            </a:pPr>
            <a:r>
              <a:t>Lilit Tomková a</a:t>
            </a:r>
          </a:p>
          <a:p>
            <a:pPr>
              <a:defRPr sz="2000"/>
            </a:pPr>
            <a:r>
              <a:t>Diane Tvaroha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203</Words>
  <Application>Microsoft Macintosh PowerPoint</Application>
  <PresentationFormat>Předvádění na obrazovce (16:9)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Ing. Nikol Podhrázská</cp:lastModifiedBy>
  <cp:revision>3</cp:revision>
  <dcterms:modified xsi:type="dcterms:W3CDTF">2022-05-24T11:13:08Z</dcterms:modified>
</cp:coreProperties>
</file>