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HEIC" ContentType="image/p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5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A2D29B4-5E77-46D3-AFC3-D9A695123069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04A0659-6109-4054-BF4C-601C99B9AD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0549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D29B4-5E77-46D3-AFC3-D9A695123069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A0659-6109-4054-BF4C-601C99B9AD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4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D29B4-5E77-46D3-AFC3-D9A695123069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A0659-6109-4054-BF4C-601C99B9AD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4233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D29B4-5E77-46D3-AFC3-D9A695123069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A0659-6109-4054-BF4C-601C99B9AD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683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A2D29B4-5E77-46D3-AFC3-D9A695123069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E04A0659-6109-4054-BF4C-601C99B9AD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59792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D29B4-5E77-46D3-AFC3-D9A695123069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A0659-6109-4054-BF4C-601C99B9AD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425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D29B4-5E77-46D3-AFC3-D9A695123069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A0659-6109-4054-BF4C-601C99B9AD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166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D29B4-5E77-46D3-AFC3-D9A695123069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A0659-6109-4054-BF4C-601C99B9AD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2369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D29B4-5E77-46D3-AFC3-D9A695123069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A0659-6109-4054-BF4C-601C99B9AD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608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D29B4-5E77-46D3-AFC3-D9A695123069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04A0659-6109-4054-BF4C-601C99B9ADDE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39157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8A2D29B4-5E77-46D3-AFC3-D9A695123069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04A0659-6109-4054-BF4C-601C99B9ADDE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2300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A2D29B4-5E77-46D3-AFC3-D9A695123069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04A0659-6109-4054-BF4C-601C99B9AD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505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HEIC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HEIC"/><Relationship Id="rId2" Type="http://schemas.openxmlformats.org/officeDocument/2006/relationships/image" Target="../media/image5.HEIC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HEIC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HEIC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HEIC"/><Relationship Id="rId2" Type="http://schemas.openxmlformats.org/officeDocument/2006/relationships/image" Target="../media/image9.HEIC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HEIC"/><Relationship Id="rId2" Type="http://schemas.openxmlformats.org/officeDocument/2006/relationships/image" Target="../media/image11.HEIC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6799" y="800536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Malta – </a:t>
            </a:r>
            <a:r>
              <a:rPr lang="cs-CZ" dirty="0" err="1" smtClean="0"/>
              <a:t>Msida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2000" dirty="0" smtClean="0"/>
              <a:t>Eibel, Červinka</a:t>
            </a:r>
            <a:endParaRPr lang="en-GB" sz="20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025" y="2377405"/>
            <a:ext cx="4995949" cy="3746963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04" y="279383"/>
            <a:ext cx="4540135" cy="72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6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Žáci s odlišným mateřským jazykem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Příprava žáků pro studium na 6th </a:t>
            </a:r>
            <a:r>
              <a:rPr lang="cs-CZ" dirty="0" err="1" smtClean="0"/>
              <a:t>form</a:t>
            </a:r>
            <a:endParaRPr lang="cs-CZ" dirty="0" smtClean="0"/>
          </a:p>
          <a:p>
            <a:pPr lvl="1"/>
            <a:r>
              <a:rPr lang="cs-CZ" dirty="0" smtClean="0"/>
              <a:t>Pro studium je nutná znalost anglického jazyka na vysoké úrovni.</a:t>
            </a:r>
          </a:p>
          <a:p>
            <a:pPr lvl="1"/>
            <a:r>
              <a:rPr lang="cs-CZ" dirty="0" smtClean="0"/>
              <a:t>Žákům je za tímto účelem umožněno studovat nultý ročník, který slouží pro utužení znalostí </a:t>
            </a:r>
            <a:r>
              <a:rPr lang="cs-CZ" dirty="0" err="1" smtClean="0"/>
              <a:t>anj</a:t>
            </a:r>
            <a:r>
              <a:rPr lang="cs-CZ" dirty="0" smtClean="0"/>
              <a:t> s možností úvodních hodin do výuky.</a:t>
            </a:r>
          </a:p>
          <a:p>
            <a:pPr lvl="1"/>
            <a:r>
              <a:rPr lang="cs-CZ" dirty="0" smtClean="0"/>
              <a:t>Mimo stálých žáků s odlišným mateřským jazykem je škola vyhledávána i žáky účastnící se studijních programů Erasmus.</a:t>
            </a:r>
          </a:p>
          <a:p>
            <a:r>
              <a:rPr lang="cs-CZ" dirty="0" smtClean="0"/>
              <a:t>Výuka probíhá pouze v anglickém jazyce. Výjimkou je výuka Maltštiny.</a:t>
            </a:r>
          </a:p>
          <a:p>
            <a:r>
              <a:rPr lang="cs-CZ" dirty="0" smtClean="0"/>
              <a:t>Možnost konzultací i v </a:t>
            </a:r>
            <a:r>
              <a:rPr lang="cs-CZ" smtClean="0"/>
              <a:t>průběhu vyučovací hodiny.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817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Stínování výuky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Sledování výuky žáků při výuce </a:t>
            </a:r>
          </a:p>
          <a:p>
            <a:pPr lvl="1"/>
            <a:r>
              <a:rPr lang="cs-CZ" dirty="0" smtClean="0"/>
              <a:t>Výuka </a:t>
            </a:r>
            <a:r>
              <a:rPr lang="cs-CZ" dirty="0"/>
              <a:t>probíhá v malých skupinách do 18 žáků</a:t>
            </a:r>
            <a:r>
              <a:rPr lang="cs-CZ" dirty="0" smtClean="0"/>
              <a:t>.</a:t>
            </a:r>
          </a:p>
          <a:p>
            <a:pPr lvl="1"/>
            <a:r>
              <a:rPr lang="cs-CZ" dirty="0" smtClean="0"/>
              <a:t>Na žáky jsou kladeny vysoké nároky na studium, vykonávání domácích úkolů i práci v hodině.</a:t>
            </a:r>
          </a:p>
          <a:p>
            <a:pPr lvl="1"/>
            <a:r>
              <a:rPr lang="cs-CZ" dirty="0" smtClean="0"/>
              <a:t>Vyučující vyžadují absolutní klid. Mobilní telefony jsou striktně uloženy v batozích.</a:t>
            </a:r>
            <a:endParaRPr lang="cs-CZ" dirty="0"/>
          </a:p>
          <a:p>
            <a:endParaRPr lang="cs-CZ" dirty="0"/>
          </a:p>
          <a:p>
            <a:r>
              <a:rPr lang="cs-CZ" dirty="0"/>
              <a:t>Stínování výuky IT </a:t>
            </a:r>
            <a:r>
              <a:rPr lang="cs-CZ" dirty="0" smtClean="0"/>
              <a:t>předmětů, Matematiky, Fyziky</a:t>
            </a:r>
          </a:p>
          <a:p>
            <a:pPr lvl="1"/>
            <a:r>
              <a:rPr lang="cs-CZ" dirty="0" smtClean="0"/>
              <a:t>Výuka IT předmětů je srovnatelná s náročností vysokých škol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7297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 smtClean="0"/>
              <a:t>Tématické</a:t>
            </a:r>
            <a:r>
              <a:rPr lang="cs-CZ" dirty="0" smtClean="0"/>
              <a:t> jazykové učebny</a:t>
            </a:r>
            <a:endParaRPr lang="en-GB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65" y="2506707"/>
            <a:ext cx="4970451" cy="372783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493" y="2506707"/>
            <a:ext cx="4987638" cy="3740728"/>
          </a:xfrm>
          <a:prstGeom prst="rect">
            <a:avLst/>
          </a:prstGeom>
        </p:spPr>
      </p:pic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68098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Učebna pro výuku matematiky a fyziky</a:t>
            </a:r>
            <a:endParaRPr lang="en-GB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494" y="1880230"/>
            <a:ext cx="6067011" cy="4550259"/>
          </a:xfrm>
        </p:spPr>
      </p:pic>
    </p:spTree>
    <p:extLst>
      <p:ext uri="{BB962C8B-B14F-4D97-AF65-F5344CB8AC3E}">
        <p14:creationId xmlns:p14="http://schemas.microsoft.com/office/powerpoint/2010/main" val="26389524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Venkovní učebny</a:t>
            </a:r>
            <a:endParaRPr lang="en-GB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29" y="2103120"/>
            <a:ext cx="4754563" cy="3565922"/>
          </a:xfrm>
        </p:spPr>
      </p:pic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smtClean="0"/>
              <a:t>Díky přívětivému klimatu jsou často využívány venkovní učebny. K těmto účelům jsou v areálu školy dva zahradní stany.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8174191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Venkovní učebny</a:t>
            </a:r>
            <a:endParaRPr lang="en-GB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185" y="2276476"/>
            <a:ext cx="5455531" cy="409164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74" y="2276476"/>
            <a:ext cx="5455533" cy="409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53942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Prostory školy</a:t>
            </a:r>
            <a:endParaRPr lang="en-GB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11" y="304800"/>
            <a:ext cx="4649986" cy="619998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694088"/>
            <a:ext cx="6414260" cy="481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666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412" y="1238251"/>
            <a:ext cx="6099175" cy="4574382"/>
          </a:xfrm>
        </p:spPr>
      </p:pic>
    </p:spTree>
    <p:extLst>
      <p:ext uri="{BB962C8B-B14F-4D97-AF65-F5344CB8AC3E}">
        <p14:creationId xmlns:p14="http://schemas.microsoft.com/office/powerpoint/2010/main" val="47922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73</TotalTime>
  <Words>189</Words>
  <Application>Microsoft Office PowerPoint</Application>
  <PresentationFormat>Širokoúhlá obrazovka</PresentationFormat>
  <Paragraphs>28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2" baseType="lpstr">
      <vt:lpstr>Century Gothic</vt:lpstr>
      <vt:lpstr>Garamond</vt:lpstr>
      <vt:lpstr>Savon</vt:lpstr>
      <vt:lpstr>Malta – Msida Eibel, Červinka</vt:lpstr>
      <vt:lpstr>Žáci s odlišným mateřským jazykem</vt:lpstr>
      <vt:lpstr>Stínování výuky</vt:lpstr>
      <vt:lpstr>Tématické jazykové učebny</vt:lpstr>
      <vt:lpstr>Učebna pro výuku matematiky a fyziky</vt:lpstr>
      <vt:lpstr>Venkovní učebny</vt:lpstr>
      <vt:lpstr>Venkovní učebny</vt:lpstr>
      <vt:lpstr>Prostory školy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Malta</dc:title>
  <dc:creator>Ondřej Červinka</dc:creator>
  <cp:lastModifiedBy>Ondřej Červinka</cp:lastModifiedBy>
  <cp:revision>23</cp:revision>
  <dcterms:created xsi:type="dcterms:W3CDTF">2022-06-20T13:07:21Z</dcterms:created>
  <dcterms:modified xsi:type="dcterms:W3CDTF">2022-10-20T05:48:29Z</dcterms:modified>
</cp:coreProperties>
</file>